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0" r:id="rId2"/>
    <p:sldId id="257" r:id="rId3"/>
  </p:sldIdLst>
  <p:sldSz cx="6858000" cy="9144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303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069ED-4637-9346-9B2F-BF42318BF429}" type="datetimeFigureOut">
              <a:rPr lang="de-DE" smtClean="0"/>
              <a:t>23.01.17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CA8C7-930B-814B-809F-031CFDFED0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9506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829780" y="8585363"/>
            <a:ext cx="704699" cy="458320"/>
          </a:xfrm>
          <a:noFill/>
        </p:spPr>
        <p:txBody>
          <a:bodyPr anchor="ctr" anchorCtr="0"/>
          <a:lstStyle>
            <a:lvl1pPr defTabSz="917747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52199" indent="-289308" defTabSz="917747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57229" indent="-231445" defTabSz="917747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20122" indent="-231445" defTabSz="917747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83012" indent="-231445" defTabSz="917747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45904" indent="-231445" defTabSz="91774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3008796" indent="-231445" defTabSz="91774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71686" indent="-231445" defTabSz="91774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934578" indent="-231445" defTabSz="91774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de-DE" sz="1000" smtClean="0">
                <a:latin typeface="BellGothic"/>
              </a:rPr>
              <a:t>9/56</a:t>
            </a:r>
            <a:endParaRPr lang="de-DE" sz="1000">
              <a:latin typeface="BellGothic"/>
            </a:endParaRPr>
          </a:p>
        </p:txBody>
      </p:sp>
      <p:sp>
        <p:nvSpPr>
          <p:cNvPr id="6656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51038" y="469900"/>
            <a:ext cx="3068637" cy="4092575"/>
          </a:xfrm>
          <a:solidFill>
            <a:srgbClr val="FFFFFF"/>
          </a:solidFill>
          <a:ln/>
        </p:spPr>
      </p:sp>
      <p:sp>
        <p:nvSpPr>
          <p:cNvPr id="66564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2508" y="4645505"/>
            <a:ext cx="5945095" cy="4092749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/>
        </p:spPr>
        <p:txBody>
          <a:bodyPr lIns="92119" tIns="46061" rIns="92119" bIns="46061"/>
          <a:lstStyle/>
          <a:p>
            <a:pPr algn="just"/>
            <a:r>
              <a:rPr lang="de-DE" dirty="0" smtClean="0">
                <a:latin typeface="Arial"/>
              </a:rPr>
              <a:t>Worum geht es bei der Qualität von Software?</a:t>
            </a:r>
          </a:p>
          <a:p>
            <a:pPr marL="173585" indent="-173585">
              <a:buFont typeface="Arial" pitchFamily="34" charset="0"/>
              <a:buChar char="•"/>
            </a:pPr>
            <a:r>
              <a:rPr lang="de-DE" dirty="0" smtClean="0">
                <a:latin typeface="Arial"/>
              </a:rPr>
              <a:t> Wie gut soll das gesagte mit dem gewünschten übereinstimmen?</a:t>
            </a:r>
          </a:p>
          <a:p>
            <a:pPr marL="173585" indent="-173585">
              <a:buFont typeface="Arial" pitchFamily="34" charset="0"/>
              <a:buChar char="•"/>
            </a:pPr>
            <a:r>
              <a:rPr lang="de-DE" dirty="0" smtClean="0">
                <a:latin typeface="Arial"/>
              </a:rPr>
              <a:t> Wie gut ist die Übereinstimmung von Gewünschtem und Gesagtem möglich?</a:t>
            </a:r>
            <a:br>
              <a:rPr lang="de-DE" dirty="0" smtClean="0">
                <a:latin typeface="Arial"/>
              </a:rPr>
            </a:br>
            <a:endParaRPr lang="de-DE" dirty="0" smtClean="0">
              <a:latin typeface="Arial"/>
            </a:endParaRPr>
          </a:p>
          <a:p>
            <a:pPr marL="173585" indent="-173585">
              <a:buFont typeface="Arial" pitchFamily="34" charset="0"/>
              <a:buChar char="•"/>
            </a:pPr>
            <a:r>
              <a:rPr lang="de-DE" dirty="0" smtClean="0">
                <a:latin typeface="Arial"/>
              </a:rPr>
              <a:t> Wie gut soll das Gelieferte mit dem Gesagten übereinstimmen?</a:t>
            </a:r>
          </a:p>
          <a:p>
            <a:pPr marL="173585" indent="-173585">
              <a:buFont typeface="Arial" pitchFamily="34" charset="0"/>
              <a:buChar char="•"/>
            </a:pPr>
            <a:r>
              <a:rPr lang="de-DE" dirty="0" smtClean="0">
                <a:latin typeface="Arial"/>
              </a:rPr>
              <a:t> Wie gut ist die Übereinstimmung von Geliefertem und Gesagten möglich?</a:t>
            </a:r>
            <a:br>
              <a:rPr lang="de-DE" dirty="0" smtClean="0">
                <a:latin typeface="Arial"/>
              </a:rPr>
            </a:br>
            <a:endParaRPr lang="de-DE" dirty="0" smtClean="0">
              <a:latin typeface="Arial"/>
            </a:endParaRPr>
          </a:p>
          <a:p>
            <a:pPr marL="173585" indent="-173585">
              <a:buFont typeface="Arial" pitchFamily="34" charset="0"/>
              <a:buChar char="•"/>
            </a:pPr>
            <a:r>
              <a:rPr lang="de-DE" dirty="0" smtClean="0">
                <a:latin typeface="Arial"/>
              </a:rPr>
              <a:t> Wie gut soll das Gelieferte mit dem Gewünschten übereinstimmen?</a:t>
            </a:r>
          </a:p>
          <a:p>
            <a:pPr marL="173585" indent="-173585">
              <a:buFont typeface="Arial" pitchFamily="34" charset="0"/>
              <a:buChar char="•"/>
            </a:pPr>
            <a:r>
              <a:rPr lang="de-DE" dirty="0" smtClean="0">
                <a:latin typeface="Arial"/>
              </a:rPr>
              <a:t> Wie gut ist die Übereinstimmung von Geliefertem und Gewünschten möglich?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223E-D5C8-0E48-8EA8-BF0F2B5DDE80}" type="datetimeFigureOut">
              <a:rPr lang="de-DE" smtClean="0"/>
              <a:t>23.01.17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8842E-6C4B-5244-AAB9-FB15665706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7636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223E-D5C8-0E48-8EA8-BF0F2B5DDE80}" type="datetimeFigureOut">
              <a:rPr lang="de-DE" smtClean="0"/>
              <a:t>23.01.17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8842E-6C4B-5244-AAB9-FB15665706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242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223E-D5C8-0E48-8EA8-BF0F2B5DDE80}" type="datetimeFigureOut">
              <a:rPr lang="de-DE" smtClean="0"/>
              <a:t>23.01.17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8842E-6C4B-5244-AAB9-FB15665706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48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223E-D5C8-0E48-8EA8-BF0F2B5DDE80}" type="datetimeFigureOut">
              <a:rPr lang="de-DE" smtClean="0"/>
              <a:t>23.01.17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8842E-6C4B-5244-AAB9-FB15665706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292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223E-D5C8-0E48-8EA8-BF0F2B5DDE80}" type="datetimeFigureOut">
              <a:rPr lang="de-DE" smtClean="0"/>
              <a:t>23.01.17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8842E-6C4B-5244-AAB9-FB15665706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402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223E-D5C8-0E48-8EA8-BF0F2B5DDE80}" type="datetimeFigureOut">
              <a:rPr lang="de-DE" smtClean="0"/>
              <a:t>23.01.17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8842E-6C4B-5244-AAB9-FB15665706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9537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223E-D5C8-0E48-8EA8-BF0F2B5DDE80}" type="datetimeFigureOut">
              <a:rPr lang="de-DE" smtClean="0"/>
              <a:t>23.01.17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8842E-6C4B-5244-AAB9-FB15665706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992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223E-D5C8-0E48-8EA8-BF0F2B5DDE80}" type="datetimeFigureOut">
              <a:rPr lang="de-DE" smtClean="0"/>
              <a:t>23.01.17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8842E-6C4B-5244-AAB9-FB15665706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0486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223E-D5C8-0E48-8EA8-BF0F2B5DDE80}" type="datetimeFigureOut">
              <a:rPr lang="de-DE" smtClean="0"/>
              <a:t>23.01.17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8842E-6C4B-5244-AAB9-FB15665706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8495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223E-D5C8-0E48-8EA8-BF0F2B5DDE80}" type="datetimeFigureOut">
              <a:rPr lang="de-DE" smtClean="0"/>
              <a:t>23.01.17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8842E-6C4B-5244-AAB9-FB15665706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8098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223E-D5C8-0E48-8EA8-BF0F2B5DDE80}" type="datetimeFigureOut">
              <a:rPr lang="de-DE" smtClean="0"/>
              <a:t>23.01.17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8842E-6C4B-5244-AAB9-FB15665706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6256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5223E-D5C8-0E48-8EA8-BF0F2B5DDE80}" type="datetimeFigureOut">
              <a:rPr lang="de-DE" smtClean="0"/>
              <a:t>23.01.17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8842E-6C4B-5244-AAB9-FB15665706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278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Grafik 2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379" y="1931840"/>
            <a:ext cx="5710633" cy="443511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716379" y="1550068"/>
            <a:ext cx="9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Problem</a:t>
            </a:r>
            <a:endParaRPr lang="de-DE" dirty="0"/>
          </a:p>
        </p:txBody>
      </p:sp>
      <p:sp>
        <p:nvSpPr>
          <p:cNvPr id="18" name="Textfeld 17"/>
          <p:cNvSpPr txBox="1"/>
          <p:nvPr/>
        </p:nvSpPr>
        <p:spPr>
          <a:xfrm>
            <a:off x="5468697" y="1550068"/>
            <a:ext cx="958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Solution</a:t>
            </a:r>
            <a:endParaRPr lang="de-DE" dirty="0"/>
          </a:p>
        </p:txBody>
      </p:sp>
      <p:pic>
        <p:nvPicPr>
          <p:cNvPr id="19" name="Grafi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07950"/>
            <a:ext cx="13208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itel 1"/>
          <p:cNvSpPr txBox="1">
            <a:spLocks/>
          </p:cNvSpPr>
          <p:nvPr/>
        </p:nvSpPr>
        <p:spPr>
          <a:xfrm>
            <a:off x="586142" y="240450"/>
            <a:ext cx="5710633" cy="496894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de-DE" sz="3600" dirty="0" smtClean="0"/>
              <a:t>Bridge </a:t>
            </a:r>
            <a:r>
              <a:rPr lang="de-DE" sz="3600" dirty="0" err="1" smtClean="0"/>
              <a:t>metaphor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029024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6142" y="240450"/>
            <a:ext cx="5710633" cy="496894"/>
          </a:xfrm>
        </p:spPr>
        <p:txBody>
          <a:bodyPr>
            <a:normAutofit fontScale="90000"/>
          </a:bodyPr>
          <a:lstStyle/>
          <a:p>
            <a:pPr algn="r"/>
            <a:r>
              <a:rPr lang="de-DE" sz="3600" dirty="0" smtClean="0"/>
              <a:t>Musterfälle/Sonderfälle</a:t>
            </a:r>
            <a:endParaRPr lang="de-DE" sz="3600" dirty="0"/>
          </a:p>
        </p:txBody>
      </p:sp>
      <p:cxnSp>
        <p:nvCxnSpPr>
          <p:cNvPr id="5" name="Gerade Verbindung mit Pfeil 4"/>
          <p:cNvCxnSpPr/>
          <p:nvPr/>
        </p:nvCxnSpPr>
        <p:spPr>
          <a:xfrm>
            <a:off x="828485" y="1518140"/>
            <a:ext cx="0" cy="709251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1041157" y="2480928"/>
            <a:ext cx="910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Beispiel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2440333" y="1531633"/>
            <a:ext cx="912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8000"/>
                </a:solidFill>
              </a:rPr>
              <a:t>Analyse</a:t>
            </a:r>
            <a:endParaRPr lang="de-DE" dirty="0">
              <a:solidFill>
                <a:srgbClr val="008000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2440333" y="2023917"/>
            <a:ext cx="1172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8000"/>
                </a:solidFill>
              </a:rPr>
              <a:t>Diskussion</a:t>
            </a:r>
            <a:endParaRPr lang="de-DE" dirty="0">
              <a:solidFill>
                <a:srgbClr val="008000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2440333" y="2516201"/>
            <a:ext cx="1616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8000"/>
                </a:solidFill>
              </a:rPr>
              <a:t>Anforderungen</a:t>
            </a:r>
            <a:endParaRPr lang="de-DE" dirty="0">
              <a:solidFill>
                <a:srgbClr val="008000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2440333" y="3008485"/>
            <a:ext cx="2001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8000"/>
                </a:solidFill>
              </a:rPr>
              <a:t>Abstraktion/Regeln</a:t>
            </a:r>
            <a:endParaRPr lang="de-DE" dirty="0">
              <a:solidFill>
                <a:srgbClr val="008000"/>
              </a:solidFill>
            </a:endParaRPr>
          </a:p>
        </p:txBody>
      </p:sp>
      <p:cxnSp>
        <p:nvCxnSpPr>
          <p:cNvPr id="15" name="Gerade Verbindung mit Pfeil 14"/>
          <p:cNvCxnSpPr/>
          <p:nvPr/>
        </p:nvCxnSpPr>
        <p:spPr>
          <a:xfrm flipV="1">
            <a:off x="1992565" y="1777855"/>
            <a:ext cx="469144" cy="950235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>
            <a:endCxn id="10" idx="1"/>
          </p:cNvCxnSpPr>
          <p:nvPr/>
        </p:nvCxnSpPr>
        <p:spPr>
          <a:xfrm flipV="1">
            <a:off x="1992565" y="2208583"/>
            <a:ext cx="447768" cy="519508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>
            <a:endCxn id="11" idx="1"/>
          </p:cNvCxnSpPr>
          <p:nvPr/>
        </p:nvCxnSpPr>
        <p:spPr>
          <a:xfrm flipV="1">
            <a:off x="1992565" y="2700867"/>
            <a:ext cx="447768" cy="27224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>
            <a:endCxn id="12" idx="1"/>
          </p:cNvCxnSpPr>
          <p:nvPr/>
        </p:nvCxnSpPr>
        <p:spPr>
          <a:xfrm>
            <a:off x="1992565" y="2728091"/>
            <a:ext cx="447768" cy="46506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feld 25"/>
          <p:cNvSpPr txBox="1"/>
          <p:nvPr/>
        </p:nvSpPr>
        <p:spPr>
          <a:xfrm rot="16200000">
            <a:off x="-655809" y="4869983"/>
            <a:ext cx="2481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Grad der Verbindlichkeit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491106" y="1777697"/>
            <a:ext cx="278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</a:rPr>
              <a:t>-</a:t>
            </a:r>
            <a:endParaRPr lang="de-DE" sz="2400" dirty="0">
              <a:solidFill>
                <a:srgbClr val="FF0000"/>
              </a:solidFill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434466" y="78699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1163544" y="4082744"/>
            <a:ext cx="115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Musterfall</a:t>
            </a:r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2715779" y="4082744"/>
            <a:ext cx="1137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Sonderfall</a:t>
            </a:r>
            <a:endParaRPr lang="de-DE" dirty="0"/>
          </a:p>
        </p:txBody>
      </p:sp>
      <p:cxnSp>
        <p:nvCxnSpPr>
          <p:cNvPr id="33" name="Gerade Verbindung mit Pfeil 32"/>
          <p:cNvCxnSpPr/>
          <p:nvPr/>
        </p:nvCxnSpPr>
        <p:spPr>
          <a:xfrm>
            <a:off x="828486" y="5720915"/>
            <a:ext cx="4293017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>
            <a:off x="1505202" y="3008485"/>
            <a:ext cx="0" cy="1001397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/>
          <p:cNvCxnSpPr/>
          <p:nvPr/>
        </p:nvCxnSpPr>
        <p:spPr>
          <a:xfrm>
            <a:off x="1505202" y="3008645"/>
            <a:ext cx="1639178" cy="1081702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feld 41"/>
          <p:cNvSpPr txBox="1"/>
          <p:nvPr/>
        </p:nvSpPr>
        <p:spPr>
          <a:xfrm>
            <a:off x="2892540" y="5242290"/>
            <a:ext cx="1019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Relevanz</a:t>
            </a:r>
            <a:endParaRPr lang="de-DE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958204" y="524229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558ED5"/>
                </a:solidFill>
              </a:rPr>
              <a:t>+</a:t>
            </a:r>
          </a:p>
        </p:txBody>
      </p:sp>
      <p:sp>
        <p:nvSpPr>
          <p:cNvPr id="44" name="Textfeld 43"/>
          <p:cNvSpPr txBox="1"/>
          <p:nvPr/>
        </p:nvSpPr>
        <p:spPr>
          <a:xfrm>
            <a:off x="4401920" y="5196124"/>
            <a:ext cx="278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558ED5"/>
                </a:solidFill>
              </a:rPr>
              <a:t>-</a:t>
            </a:r>
            <a:endParaRPr lang="de-DE" sz="2400" dirty="0">
              <a:solidFill>
                <a:srgbClr val="558ED5"/>
              </a:solidFill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1108245" y="6480402"/>
            <a:ext cx="860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Testfall</a:t>
            </a:r>
            <a:endParaRPr lang="de-DE" dirty="0">
              <a:solidFill>
                <a:srgbClr val="008000"/>
              </a:solidFill>
            </a:endParaRPr>
          </a:p>
        </p:txBody>
      </p:sp>
      <p:cxnSp>
        <p:nvCxnSpPr>
          <p:cNvPr id="48" name="Gerade Verbindung mit Pfeil 47"/>
          <p:cNvCxnSpPr/>
          <p:nvPr/>
        </p:nvCxnSpPr>
        <p:spPr>
          <a:xfrm>
            <a:off x="1512946" y="5380831"/>
            <a:ext cx="0" cy="108882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/>
          <p:cNvCxnSpPr/>
          <p:nvPr/>
        </p:nvCxnSpPr>
        <p:spPr>
          <a:xfrm flipH="1">
            <a:off x="1636845" y="5380831"/>
            <a:ext cx="824864" cy="108882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feld 60"/>
          <p:cNvSpPr txBox="1"/>
          <p:nvPr/>
        </p:nvSpPr>
        <p:spPr>
          <a:xfrm>
            <a:off x="1022586" y="7198842"/>
            <a:ext cx="11625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Abnahme-</a:t>
            </a:r>
          </a:p>
          <a:p>
            <a:r>
              <a:rPr lang="de-DE" dirty="0" err="1" smtClean="0"/>
              <a:t>kriterium</a:t>
            </a:r>
            <a:endParaRPr lang="de-DE" dirty="0"/>
          </a:p>
        </p:txBody>
      </p:sp>
      <p:sp>
        <p:nvSpPr>
          <p:cNvPr id="71" name="Textfeld 70"/>
          <p:cNvSpPr txBox="1"/>
          <p:nvPr/>
        </p:nvSpPr>
        <p:spPr>
          <a:xfrm>
            <a:off x="1295147" y="4455487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80-90%</a:t>
            </a:r>
            <a:endParaRPr lang="de-DE" dirty="0"/>
          </a:p>
        </p:txBody>
      </p:sp>
      <p:sp>
        <p:nvSpPr>
          <p:cNvPr id="72" name="Textfeld 71"/>
          <p:cNvSpPr txBox="1"/>
          <p:nvPr/>
        </p:nvSpPr>
        <p:spPr>
          <a:xfrm>
            <a:off x="2685547" y="4455487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90-95-99%</a:t>
            </a:r>
            <a:endParaRPr lang="de-DE" dirty="0"/>
          </a:p>
        </p:txBody>
      </p:sp>
      <p:sp>
        <p:nvSpPr>
          <p:cNvPr id="73" name="Textfeld 72"/>
          <p:cNvSpPr txBox="1"/>
          <p:nvPr/>
        </p:nvSpPr>
        <p:spPr>
          <a:xfrm>
            <a:off x="3984104" y="4082744"/>
            <a:ext cx="1526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Exotischer Fall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4046101" y="4455487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99.99999...%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1032179" y="4830298"/>
            <a:ext cx="1415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10/100/1000</a:t>
            </a:r>
            <a:endParaRPr lang="de-DE" dirty="0"/>
          </a:p>
        </p:txBody>
      </p:sp>
      <p:sp>
        <p:nvSpPr>
          <p:cNvPr id="77" name="Textfeld 76"/>
          <p:cNvSpPr txBox="1"/>
          <p:nvPr/>
        </p:nvSpPr>
        <p:spPr>
          <a:xfrm>
            <a:off x="2576468" y="4830298"/>
            <a:ext cx="1766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100/1000/10000</a:t>
            </a:r>
            <a:endParaRPr lang="de-DE" dirty="0"/>
          </a:p>
        </p:txBody>
      </p:sp>
      <p:sp>
        <p:nvSpPr>
          <p:cNvPr id="78" name="Textfeld 77"/>
          <p:cNvSpPr txBox="1"/>
          <p:nvPr/>
        </p:nvSpPr>
        <p:spPr>
          <a:xfrm>
            <a:off x="4578165" y="4830298"/>
            <a:ext cx="381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∞</a:t>
            </a:r>
            <a:endParaRPr lang="de-DE" dirty="0"/>
          </a:p>
        </p:txBody>
      </p:sp>
      <p:sp>
        <p:nvSpPr>
          <p:cNvPr id="80" name="Textfeld 79"/>
          <p:cNvSpPr txBox="1"/>
          <p:nvPr/>
        </p:nvSpPr>
        <p:spPr>
          <a:xfrm>
            <a:off x="741154" y="758005"/>
            <a:ext cx="51352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 smtClean="0"/>
              <a:t>Typische Größenordnungen: </a:t>
            </a:r>
          </a:p>
          <a:p>
            <a:pPr algn="ctr"/>
            <a:r>
              <a:rPr lang="de-DE" dirty="0" smtClean="0"/>
              <a:t>100.000  / 1.000.000 / 10.000.000 Vorgänge pro Jahr</a:t>
            </a:r>
            <a:endParaRPr lang="de-DE" dirty="0"/>
          </a:p>
        </p:txBody>
      </p:sp>
      <p:cxnSp>
        <p:nvCxnSpPr>
          <p:cNvPr id="81" name="Gerade Verbindung mit Pfeil 80"/>
          <p:cNvCxnSpPr>
            <a:stCxn id="46" idx="2"/>
          </p:cNvCxnSpPr>
          <p:nvPr/>
        </p:nvCxnSpPr>
        <p:spPr>
          <a:xfrm>
            <a:off x="1538317" y="6849734"/>
            <a:ext cx="0" cy="342247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Textfeld 87"/>
          <p:cNvSpPr txBox="1"/>
          <p:nvPr/>
        </p:nvSpPr>
        <p:spPr>
          <a:xfrm>
            <a:off x="3060704" y="7514928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Ticket</a:t>
            </a:r>
            <a:endParaRPr lang="de-DE" dirty="0"/>
          </a:p>
        </p:txBody>
      </p:sp>
      <p:cxnSp>
        <p:nvCxnSpPr>
          <p:cNvPr id="90" name="Gekrümmte Verbindung 89"/>
          <p:cNvCxnSpPr/>
          <p:nvPr/>
        </p:nvCxnSpPr>
        <p:spPr>
          <a:xfrm rot="16200000" flipV="1">
            <a:off x="1631296" y="5494111"/>
            <a:ext cx="2798538" cy="1164921"/>
          </a:xfrm>
          <a:prstGeom prst="curvedConnector3">
            <a:avLst>
              <a:gd name="adj1" fmla="val 50000"/>
            </a:avLst>
          </a:prstGeom>
          <a:ln w="571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Rechteck 104"/>
          <p:cNvSpPr/>
          <p:nvPr/>
        </p:nvSpPr>
        <p:spPr>
          <a:xfrm>
            <a:off x="1916432" y="6505007"/>
            <a:ext cx="15250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solidFill>
                  <a:srgbClr val="008000"/>
                </a:solidFill>
              </a:rPr>
              <a:t>(automatisiert </a:t>
            </a:r>
          </a:p>
          <a:p>
            <a:r>
              <a:rPr lang="de-DE" dirty="0" smtClean="0">
                <a:solidFill>
                  <a:srgbClr val="008000"/>
                </a:solidFill>
              </a:rPr>
              <a:t>prüfbar!)</a:t>
            </a:r>
            <a:endParaRPr lang="de-DE" dirty="0">
              <a:solidFill>
                <a:srgbClr val="008000"/>
              </a:solidFill>
            </a:endParaRPr>
          </a:p>
        </p:txBody>
      </p:sp>
      <p:cxnSp>
        <p:nvCxnSpPr>
          <p:cNvPr id="108" name="Gerade Verbindung mit Pfeil 107"/>
          <p:cNvCxnSpPr/>
          <p:nvPr/>
        </p:nvCxnSpPr>
        <p:spPr>
          <a:xfrm flipV="1">
            <a:off x="6044974" y="1531633"/>
            <a:ext cx="0" cy="7079026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9" name="Textfeld 108"/>
          <p:cNvSpPr txBox="1"/>
          <p:nvPr/>
        </p:nvSpPr>
        <p:spPr>
          <a:xfrm rot="16200000">
            <a:off x="3831105" y="4870141"/>
            <a:ext cx="3711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8000"/>
                </a:solidFill>
              </a:rPr>
              <a:t>Kooperationsbereitschaft des Kunden</a:t>
            </a:r>
            <a:endParaRPr lang="de-DE" dirty="0">
              <a:solidFill>
                <a:srgbClr val="008000"/>
              </a:solidFill>
            </a:endParaRPr>
          </a:p>
        </p:txBody>
      </p:sp>
      <p:sp>
        <p:nvSpPr>
          <p:cNvPr id="110" name="Textfeld 109"/>
          <p:cNvSpPr txBox="1"/>
          <p:nvPr/>
        </p:nvSpPr>
        <p:spPr>
          <a:xfrm>
            <a:off x="5592909" y="177785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8000"/>
                </a:solidFill>
              </a:rPr>
              <a:t>+</a:t>
            </a:r>
          </a:p>
        </p:txBody>
      </p:sp>
      <p:sp>
        <p:nvSpPr>
          <p:cNvPr id="111" name="Textfeld 110"/>
          <p:cNvSpPr txBox="1"/>
          <p:nvPr/>
        </p:nvSpPr>
        <p:spPr>
          <a:xfrm>
            <a:off x="5536269" y="7870093"/>
            <a:ext cx="278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8000"/>
                </a:solidFill>
              </a:rPr>
              <a:t>-</a:t>
            </a:r>
            <a:endParaRPr lang="de-DE" sz="2400" dirty="0">
              <a:solidFill>
                <a:srgbClr val="008000"/>
              </a:solidFill>
            </a:endParaRPr>
          </a:p>
        </p:txBody>
      </p:sp>
      <p:sp>
        <p:nvSpPr>
          <p:cNvPr id="115" name="Rechteck 114"/>
          <p:cNvSpPr/>
          <p:nvPr/>
        </p:nvSpPr>
        <p:spPr>
          <a:xfrm>
            <a:off x="3809627" y="7475841"/>
            <a:ext cx="1679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Referenzsystem</a:t>
            </a:r>
            <a:endParaRPr lang="de-DE" dirty="0"/>
          </a:p>
        </p:txBody>
      </p:sp>
      <p:sp>
        <p:nvSpPr>
          <p:cNvPr id="116" name="Rechteck 115"/>
          <p:cNvSpPr/>
          <p:nvPr/>
        </p:nvSpPr>
        <p:spPr>
          <a:xfrm>
            <a:off x="4114030" y="8268294"/>
            <a:ext cx="8719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Betrieb</a:t>
            </a:r>
            <a:endParaRPr lang="de-DE" dirty="0"/>
          </a:p>
        </p:txBody>
      </p:sp>
      <p:cxnSp>
        <p:nvCxnSpPr>
          <p:cNvPr id="121" name="Gerade Verbindung mit Pfeil 120"/>
          <p:cNvCxnSpPr/>
          <p:nvPr/>
        </p:nvCxnSpPr>
        <p:spPr>
          <a:xfrm flipH="1" flipV="1">
            <a:off x="3441459" y="7884260"/>
            <a:ext cx="542645" cy="541733"/>
          </a:xfrm>
          <a:prstGeom prst="straightConnector1">
            <a:avLst/>
          </a:prstGeom>
          <a:ln w="571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Gekrümmte Verbindung 142"/>
          <p:cNvCxnSpPr/>
          <p:nvPr/>
        </p:nvCxnSpPr>
        <p:spPr>
          <a:xfrm rot="16200000" flipV="1">
            <a:off x="1992584" y="5125052"/>
            <a:ext cx="2798539" cy="1903040"/>
          </a:xfrm>
          <a:prstGeom prst="curvedConnector3">
            <a:avLst>
              <a:gd name="adj1" fmla="val 50000"/>
            </a:avLst>
          </a:prstGeom>
          <a:ln w="571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9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07950"/>
            <a:ext cx="13208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7183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Macintosh PowerPoint</Application>
  <PresentationFormat>Bildschirmpräsentation (4:3)</PresentationFormat>
  <Paragraphs>45</Paragraphs>
  <Slides>2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Office-Design</vt:lpstr>
      <vt:lpstr>PowerPoint-Präsentation</vt:lpstr>
      <vt:lpstr>Musterfälle/Sonderfälle</vt:lpstr>
    </vt:vector>
  </TitlesOfParts>
  <Company>Fahl Software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Wolfgang Fahl</dc:creator>
  <cp:lastModifiedBy>Wolfgang Fahl</cp:lastModifiedBy>
  <cp:revision>10</cp:revision>
  <dcterms:created xsi:type="dcterms:W3CDTF">2016-02-08T10:01:35Z</dcterms:created>
  <dcterms:modified xsi:type="dcterms:W3CDTF">2017-01-23T07:21:18Z</dcterms:modified>
</cp:coreProperties>
</file>